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72" r:id="rId4"/>
    <p:sldId id="264" r:id="rId5"/>
    <p:sldId id="265" r:id="rId6"/>
    <p:sldId id="259" r:id="rId7"/>
    <p:sldId id="270" r:id="rId8"/>
    <p:sldId id="271" r:id="rId9"/>
    <p:sldId id="273" r:id="rId10"/>
    <p:sldId id="260" r:id="rId11"/>
    <p:sldId id="269" r:id="rId12"/>
    <p:sldId id="274" r:id="rId13"/>
    <p:sldId id="275" r:id="rId14"/>
    <p:sldId id="276" r:id="rId15"/>
    <p:sldId id="277" r:id="rId16"/>
    <p:sldId id="261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62" r:id="rId31"/>
    <p:sldId id="291" r:id="rId32"/>
    <p:sldId id="294" r:id="rId33"/>
    <p:sldId id="295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5963" autoAdjust="0"/>
  </p:normalViewPr>
  <p:slideViewPr>
    <p:cSldViewPr snapToGrid="0">
      <p:cViewPr varScale="1">
        <p:scale>
          <a:sx n="79" d="100"/>
          <a:sy n="79" d="100"/>
        </p:scale>
        <p:origin x="12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EB9F0-3F82-4D38-9C6D-B02272BDCC8F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CC409-55E0-4AEB-B6B6-A6906FF19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6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6AB37-21CE-43C9-98D2-EEC12DC16FE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30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Dense prediction </a:t>
            </a:r>
            <a:r>
              <a:rPr lang="zh-TW" altLang="en-US" dirty="0"/>
              <a:t>是指對每個</a:t>
            </a:r>
            <a:r>
              <a:rPr lang="en-US" altLang="zh-TW" dirty="0"/>
              <a:t>pixel</a:t>
            </a:r>
            <a:r>
              <a:rPr lang="zh-TW" altLang="en-US" dirty="0"/>
              <a:t>都給出一個預測值或結果</a:t>
            </a:r>
            <a:endParaRPr lang="en-US" altLang="zh-TW" dirty="0"/>
          </a:p>
          <a:p>
            <a:r>
              <a:rPr lang="en-US" altLang="zh-TW" dirty="0"/>
              <a:t>Classification </a:t>
            </a:r>
            <a:r>
              <a:rPr lang="zh-TW" altLang="en-US" dirty="0"/>
              <a:t>是指對整張圖片去預測一個</a:t>
            </a:r>
            <a:r>
              <a:rPr lang="en-US" altLang="zh-TW" dirty="0"/>
              <a:t>label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45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模型會輸出多個預測</a:t>
            </a:r>
            <a:endParaRPr lang="en-US" altLang="zh-TW" dirty="0"/>
          </a:p>
          <a:p>
            <a:r>
              <a:rPr lang="en-US" altLang="zh-TW" dirty="0"/>
              <a:t>Top-1 </a:t>
            </a:r>
            <a:r>
              <a:rPr lang="zh-TW" altLang="en-US" dirty="0"/>
              <a:t>是指拿模型最有信心的預測去計算</a:t>
            </a:r>
            <a:r>
              <a:rPr lang="en-US" altLang="zh-TW" dirty="0"/>
              <a:t>accuracy</a:t>
            </a:r>
          </a:p>
          <a:p>
            <a:r>
              <a:rPr lang="en-US" altLang="zh-TW" dirty="0"/>
              <a:t>Top-5 </a:t>
            </a:r>
            <a:r>
              <a:rPr lang="zh-TW" altLang="en-US" dirty="0"/>
              <a:t>是指拿模型前五名的預測去計算</a:t>
            </a:r>
            <a:r>
              <a:rPr lang="en-US" altLang="zh-TW" dirty="0"/>
              <a:t>accuracy</a:t>
            </a:r>
            <a:r>
              <a:rPr lang="zh-TW" altLang="en-US" dirty="0"/>
              <a:t>，只要</a:t>
            </a:r>
            <a:r>
              <a:rPr lang="en-US" altLang="zh-TW" dirty="0"/>
              <a:t>ground truth</a:t>
            </a:r>
            <a:r>
              <a:rPr lang="zh-TW" altLang="en-US" dirty="0"/>
              <a:t>有在前五名就算對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Feature KD</a:t>
            </a:r>
            <a:r>
              <a:rPr lang="zh-TW" altLang="en-US" dirty="0"/>
              <a:t>中，</a:t>
            </a:r>
            <a:r>
              <a:rPr lang="en-US" altLang="zh-TW" dirty="0"/>
              <a:t>MGD</a:t>
            </a:r>
            <a:r>
              <a:rPr lang="zh-TW" altLang="en-US" dirty="0"/>
              <a:t>可以接近</a:t>
            </a:r>
            <a:r>
              <a:rPr lang="en-US" altLang="zh-TW" dirty="0"/>
              <a:t>SOTA</a:t>
            </a:r>
          </a:p>
          <a:p>
            <a:r>
              <a:rPr lang="zh-TW" altLang="en-US" dirty="0"/>
              <a:t>如果結合 </a:t>
            </a:r>
            <a:r>
              <a:rPr lang="en-US" altLang="zh-TW" dirty="0"/>
              <a:t>logit KD</a:t>
            </a:r>
            <a:r>
              <a:rPr lang="zh-TW" altLang="en-US" dirty="0"/>
              <a:t>的</a:t>
            </a:r>
            <a:r>
              <a:rPr lang="en-US" altLang="zh-TW" dirty="0"/>
              <a:t>WSLD</a:t>
            </a:r>
            <a:r>
              <a:rPr lang="zh-TW" altLang="en-US" dirty="0"/>
              <a:t>，則</a:t>
            </a:r>
            <a:r>
              <a:rPr lang="en-US" altLang="zh-TW" dirty="0"/>
              <a:t>performance</a:t>
            </a:r>
            <a:r>
              <a:rPr lang="zh-TW" altLang="en-US" dirty="0"/>
              <a:t>會再進一步提升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29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全都是</a:t>
            </a:r>
            <a:r>
              <a:rPr lang="en-US" altLang="zh-TW" dirty="0"/>
              <a:t>SOTA</a:t>
            </a:r>
          </a:p>
          <a:p>
            <a:r>
              <a:rPr lang="en-US" altLang="zh-TW" dirty="0"/>
              <a:t>ResNeXt101</a:t>
            </a:r>
            <a:r>
              <a:rPr lang="zh-TW" altLang="en-US" dirty="0"/>
              <a:t>是提取圖片特徵的</a:t>
            </a:r>
            <a:endParaRPr lang="en-US" altLang="zh-TW" dirty="0"/>
          </a:p>
          <a:p>
            <a:r>
              <a:rPr lang="en-US" altLang="zh-TW" dirty="0"/>
              <a:t>Teacher</a:t>
            </a:r>
            <a:r>
              <a:rPr lang="zh-TW" altLang="en-US" dirty="0"/>
              <a:t> 後面括弧的是指原本的</a:t>
            </a:r>
            <a:r>
              <a:rPr lang="en-US" altLang="zh-TW" dirty="0" err="1"/>
              <a:t>mAP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Instance segmentation</a:t>
            </a:r>
            <a:r>
              <a:rPr lang="zh-TW" altLang="en-US" dirty="0"/>
              <a:t>中的 </a:t>
            </a:r>
            <a:r>
              <a:rPr lang="en-US" altLang="zh-TW" dirty="0"/>
              <a:t>3x</a:t>
            </a:r>
            <a:r>
              <a:rPr lang="zh-TW" altLang="en-US" dirty="0"/>
              <a:t>是指</a:t>
            </a:r>
            <a:r>
              <a:rPr lang="en-US" altLang="zh-TW" dirty="0"/>
              <a:t>epoch</a:t>
            </a:r>
            <a:r>
              <a:rPr lang="zh-TW" altLang="en-US" dirty="0"/>
              <a:t>乘以幾倍，像是第一組的</a:t>
            </a:r>
            <a:r>
              <a:rPr lang="en-US" altLang="zh-TW" dirty="0"/>
              <a:t>teacher</a:t>
            </a:r>
            <a:r>
              <a:rPr lang="zh-TW" altLang="en-US" dirty="0"/>
              <a:t>就是跑了 </a:t>
            </a:r>
            <a:r>
              <a:rPr lang="en-US" altLang="zh-TW" dirty="0"/>
              <a:t>3 * 24 = 72 </a:t>
            </a:r>
            <a:r>
              <a:rPr lang="zh-TW" altLang="en-US" dirty="0"/>
              <a:t>個</a:t>
            </a:r>
            <a:r>
              <a:rPr lang="en-US" altLang="zh-TW" dirty="0"/>
              <a:t>epochs</a:t>
            </a:r>
          </a:p>
          <a:p>
            <a:r>
              <a:rPr lang="en-US" altLang="zh-TW" dirty="0"/>
              <a:t>MS</a:t>
            </a:r>
            <a:r>
              <a:rPr lang="zh-TW" altLang="en-US" dirty="0"/>
              <a:t>是指在訓練時，輸入的圖片會隨機忽大忽小（改變解析度）。這能讓模型學會看清楚不同大小的物體，通常能顯著提升準確率，但訓練起來很花時間。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06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全都是</a:t>
            </a:r>
            <a:r>
              <a:rPr lang="en-US" altLang="zh-TW" dirty="0"/>
              <a:t>SOTA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8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table 5</a:t>
            </a:r>
            <a:r>
              <a:rPr lang="zh-TW" altLang="en-US" dirty="0"/>
              <a:t>可以看到即使拿自己當作</a:t>
            </a:r>
            <a:r>
              <a:rPr lang="en-US" altLang="zh-TW" dirty="0"/>
              <a:t>teacher</a:t>
            </a:r>
            <a:r>
              <a:rPr lang="zh-TW" altLang="en-US" dirty="0"/>
              <a:t>，用</a:t>
            </a:r>
            <a:r>
              <a:rPr lang="en-US" altLang="zh-TW" dirty="0"/>
              <a:t>MGD</a:t>
            </a:r>
            <a:r>
              <a:rPr lang="zh-TW" altLang="en-US" dirty="0"/>
              <a:t>在</a:t>
            </a:r>
            <a:r>
              <a:rPr lang="en-US" altLang="zh-TW" dirty="0"/>
              <a:t>accuracy</a:t>
            </a:r>
            <a:r>
              <a:rPr lang="zh-TW" altLang="en-US" dirty="0"/>
              <a:t>也有</a:t>
            </a:r>
            <a:r>
              <a:rPr lang="en-US" altLang="zh-TW" dirty="0"/>
              <a:t>1%</a:t>
            </a:r>
            <a:r>
              <a:rPr lang="zh-TW" altLang="en-US" dirty="0"/>
              <a:t>左右的提升，但</a:t>
            </a:r>
            <a:r>
              <a:rPr lang="en-US" altLang="zh-TW" dirty="0"/>
              <a:t>mimic teacher</a:t>
            </a:r>
            <a:r>
              <a:rPr lang="zh-TW" altLang="en-US" dirty="0"/>
              <a:t>就沒辦法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Loss curve</a:t>
            </a:r>
            <a:r>
              <a:rPr lang="zh-TW" altLang="en-US" dirty="0"/>
              <a:t>中的 </a:t>
            </a:r>
            <a:r>
              <a:rPr lang="en-US" altLang="zh-TW" dirty="0"/>
              <a:t>difference</a:t>
            </a:r>
            <a:r>
              <a:rPr lang="zh-TW" altLang="en-US" dirty="0"/>
              <a:t>是指</a:t>
            </a:r>
            <a:r>
              <a:rPr lang="en-US" altLang="zh-TW" dirty="0"/>
              <a:t>square of L2 distance between the last feature map of student and teacher</a:t>
            </a:r>
          </a:p>
          <a:p>
            <a:r>
              <a:rPr lang="zh-TW" altLang="en-US" dirty="0"/>
              <a:t>同時也是 </a:t>
            </a:r>
            <a:r>
              <a:rPr lang="en-US" altLang="zh-TW" dirty="0"/>
              <a:t>mimic teacher</a:t>
            </a:r>
            <a:r>
              <a:rPr lang="zh-TW" altLang="en-US" dirty="0"/>
              <a:t>的 </a:t>
            </a:r>
            <a:r>
              <a:rPr lang="en-US" altLang="zh-TW" dirty="0"/>
              <a:t>distillation loss</a:t>
            </a:r>
          </a:p>
          <a:p>
            <a:endParaRPr lang="en-US" altLang="zh-TW" dirty="0"/>
          </a:p>
          <a:p>
            <a:r>
              <a:rPr lang="zh-TW" altLang="en-US" dirty="0"/>
              <a:t>從左邊的</a:t>
            </a:r>
            <a:r>
              <a:rPr lang="en-US" altLang="zh-TW" dirty="0"/>
              <a:t>loss curve</a:t>
            </a:r>
            <a:r>
              <a:rPr lang="zh-TW" altLang="en-US" dirty="0"/>
              <a:t>可以發現用</a:t>
            </a:r>
            <a:r>
              <a:rPr lang="en-US" altLang="zh-TW" dirty="0"/>
              <a:t>MGD</a:t>
            </a:r>
            <a:r>
              <a:rPr lang="zh-TW" altLang="en-US" dirty="0"/>
              <a:t>的話 </a:t>
            </a:r>
            <a:r>
              <a:rPr lang="en-US" altLang="zh-TW" dirty="0"/>
              <a:t>difference</a:t>
            </a:r>
            <a:r>
              <a:rPr lang="zh-TW" altLang="en-US" dirty="0"/>
              <a:t>會越來越大</a:t>
            </a:r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student</a:t>
            </a:r>
            <a:r>
              <a:rPr lang="zh-TW" altLang="en-US" dirty="0"/>
              <a:t>又表現得比</a:t>
            </a:r>
            <a:r>
              <a:rPr lang="en-US" altLang="zh-TW" dirty="0"/>
              <a:t>teacher</a:t>
            </a:r>
            <a:r>
              <a:rPr lang="zh-TW" altLang="en-US" dirty="0"/>
              <a:t>好</a:t>
            </a:r>
            <a:endParaRPr lang="en-US" altLang="zh-TW" dirty="0"/>
          </a:p>
          <a:p>
            <a:r>
              <a:rPr lang="zh-TW" altLang="en-US" dirty="0"/>
              <a:t>所以我們可以推測</a:t>
            </a:r>
            <a:r>
              <a:rPr lang="en-US" altLang="zh-TW" dirty="0"/>
              <a:t>student</a:t>
            </a:r>
            <a:r>
              <a:rPr lang="zh-TW" altLang="en-US" dirty="0"/>
              <a:t>的</a:t>
            </a:r>
            <a:r>
              <a:rPr lang="en-US" altLang="zh-TW" dirty="0"/>
              <a:t>feature</a:t>
            </a:r>
            <a:r>
              <a:rPr lang="zh-TW" altLang="en-US" dirty="0"/>
              <a:t>有更好的</a:t>
            </a:r>
            <a:r>
              <a:rPr lang="en-US" altLang="zh-TW" dirty="0"/>
              <a:t>representation power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2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teacher</a:t>
            </a:r>
            <a:r>
              <a:rPr lang="zh-TW" altLang="en-US" dirty="0"/>
              <a:t>與</a:t>
            </a:r>
            <a:r>
              <a:rPr lang="en-US" altLang="zh-TW" dirty="0"/>
              <a:t>student</a:t>
            </a:r>
            <a:r>
              <a:rPr lang="zh-TW" altLang="en-US" dirty="0"/>
              <a:t>有相似的架構時，</a:t>
            </a:r>
            <a:r>
              <a:rPr lang="en-US" altLang="zh-TW" dirty="0"/>
              <a:t>teacher benefit more to student</a:t>
            </a:r>
          </a:p>
          <a:p>
            <a:r>
              <a:rPr lang="zh-TW" altLang="en-US" dirty="0"/>
              <a:t>當</a:t>
            </a:r>
            <a:r>
              <a:rPr lang="en-US" altLang="zh-TW" dirty="0"/>
              <a:t>teacher</a:t>
            </a:r>
            <a:r>
              <a:rPr lang="zh-TW" altLang="en-US" dirty="0"/>
              <a:t>與</a:t>
            </a:r>
            <a:r>
              <a:rPr lang="en-US" altLang="zh-TW" dirty="0"/>
              <a:t>student</a:t>
            </a:r>
            <a:r>
              <a:rPr lang="zh-TW" altLang="en-US" dirty="0"/>
              <a:t>架構不相似時，</a:t>
            </a:r>
            <a:r>
              <a:rPr lang="en-US" altLang="zh-TW" dirty="0"/>
              <a:t>student</a:t>
            </a:r>
            <a:r>
              <a:rPr lang="zh-TW" altLang="en-US" dirty="0"/>
              <a:t>很難去</a:t>
            </a:r>
            <a:r>
              <a:rPr lang="en-US" altLang="zh-TW" dirty="0"/>
              <a:t>generate teacher’s feature 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32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8AF2-4A78-7C35-DB33-EBEF8979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06F057-E21E-198A-FFC1-BACC30137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7AB1911-26D8-CAEA-3952-52B664F2A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只有一層</a:t>
            </a:r>
            <a:r>
              <a:rPr lang="en-US" altLang="zh-TW" dirty="0"/>
              <a:t>CONV</a:t>
            </a:r>
            <a:r>
              <a:rPr lang="zh-TW" altLang="en-US" dirty="0"/>
              <a:t>的話效果不大</a:t>
            </a:r>
            <a:endParaRPr lang="en-US" altLang="zh-TW" dirty="0"/>
          </a:p>
          <a:p>
            <a:r>
              <a:rPr lang="zh-TW" altLang="en-US" dirty="0"/>
              <a:t>三層</a:t>
            </a:r>
            <a:r>
              <a:rPr lang="en-US" altLang="zh-TW" dirty="0"/>
              <a:t>CONV</a:t>
            </a:r>
            <a:r>
              <a:rPr lang="zh-TW" altLang="en-US" dirty="0"/>
              <a:t>效果會比兩層差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0543B2-3A99-86A0-DB49-C2E27DB15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5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765AC-E851-02DE-7F8A-ED8C7A5E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7FDC2A0-E848-5339-A904-0B47636C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76FD2E4-7CB4-3363-6707-82D994984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可以看到</a:t>
            </a:r>
            <a:r>
              <a:rPr lang="en-US" altLang="zh-TW" dirty="0"/>
              <a:t>MGD</a:t>
            </a:r>
            <a:r>
              <a:rPr lang="zh-TW" altLang="en-US" dirty="0"/>
              <a:t>對 </a:t>
            </a:r>
            <a:r>
              <a:rPr lang="en-US" altLang="zh-TW" dirty="0"/>
              <a:t>alpha</a:t>
            </a:r>
            <a:r>
              <a:rPr lang="zh-TW" altLang="en-US" dirty="0"/>
              <a:t>不敏感</a:t>
            </a:r>
            <a:endParaRPr lang="en-US" altLang="zh-TW" dirty="0"/>
          </a:p>
          <a:p>
            <a:r>
              <a:rPr lang="en-US" altLang="zh-TW" dirty="0"/>
              <a:t>ACC</a:t>
            </a:r>
            <a:r>
              <a:rPr lang="zh-TW" altLang="en-US" dirty="0"/>
              <a:t>在 </a:t>
            </a:r>
            <a:r>
              <a:rPr lang="en-US" altLang="zh-TW" dirty="0"/>
              <a:t>lambda &lt; 0.5</a:t>
            </a:r>
            <a:r>
              <a:rPr lang="zh-TW" altLang="en-US" dirty="0"/>
              <a:t>的時候越大表現越好，但</a:t>
            </a:r>
            <a:r>
              <a:rPr lang="en-US" altLang="zh-TW" dirty="0"/>
              <a:t>&gt;0.5</a:t>
            </a:r>
            <a:r>
              <a:rPr lang="zh-TW" altLang="en-US" dirty="0"/>
              <a:t>後會</a:t>
            </a:r>
            <a:r>
              <a:rPr lang="en-US" altLang="zh-TW" dirty="0"/>
              <a:t>drop dramatically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6ACCD-2AA9-DFB3-4C01-ED4AA2949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CC409-55E0-4AEB-B6B6-A6906FF1919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3ABA8-286C-1296-8EEC-76DFE276D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25664A-A284-C819-94F9-4DC595AAA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A5A231-48A1-FC7F-7E6C-D93781F1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84A69E-99DC-61D9-4777-AB6FF633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4F0B51-CA11-6333-4116-AEEF3DF5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8BDE1-EB1D-90C8-0828-0E3AE965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12421E-2352-AE4B-A395-366D9087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470F6E-5368-9663-A8CD-50B817B9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CA5C77-751A-B9AD-680A-2C4FD866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FD309B-3786-0B74-2787-CF790079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35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C1983EA-A454-4B17-3319-95035F57F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54589A-9598-D969-7475-EE4D7641E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EF8DF4-D739-14FB-873F-6CAA919A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36E994-5CA6-94D7-2B37-99DF0A03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71BC9B-6C42-4F66-6329-D119FC3C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75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77E96-ACA6-9D88-DBBD-1F9D02AB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36814E-70CD-D527-09D2-888F582F9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A74E56-F58A-4905-BBCB-243299E2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02CCD-3E90-CE5F-5ED7-3834ACBC3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DEB13D-C00E-9E23-10C7-50602ABD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3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F6F42-D874-4AEC-B74D-409CB680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FA6286-6321-F585-8207-04E6514CF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B4C4D8-0189-2C3F-3DDC-DCB6A02C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36E9A6-F49A-5EB5-D7B8-FF49F956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834A99-1BA4-A956-6879-CF60B0DF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97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BD053-CFDB-2BE5-0F7D-F20493D2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B31D-09A3-35C2-B6E6-AEF4A3798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809880-3744-686E-6F26-114C43492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49D6C3-D553-8EF3-4630-8288777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FAE429-2BFC-5595-F8CB-586133B7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B4452F-CB3F-4B95-2D01-A4B6B7BF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1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5DCF-88C8-83EB-A8C7-639A194A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62BED0-1D7D-A2E5-9D58-4001FA76D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CEF4D-DE46-9118-8D22-92046DC46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FD59BD-75A7-7150-1996-ED0461A6A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AFB0CD-8C51-868F-C2B4-80089E36B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6B1EA6B-571D-6998-EBDE-595A4CC0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EF2593E-E583-38BB-909D-F9BF8ADE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1F97202-DE62-29DE-9CF7-69BC005D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1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30917-3DD9-44A4-0E3A-9011FF82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93216D8-4AEB-983A-B5DC-3D8565B1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FE5724-9445-C09E-5FC7-EFDF91A1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36E0B4-20FF-6890-B594-411E99DD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6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B69E218-8A7C-3239-4204-D0ADA63A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BA5E4F-6600-5B3B-0996-4C847AEC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57F8E7-2372-1E73-EE22-71FB6ECB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70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57811-4995-7C0A-355A-F212428D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0E2FF-5218-5A62-CBB3-7FDB5B87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30C772-0F12-8889-FDA5-C8367A98E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4E5D1F-ECCC-2DA7-D07A-C46916D7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EFB13E-9DBC-4285-C05A-24014C20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9BB241-A9EB-7865-EC7C-F2FDA64A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95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D149A-4354-FA50-8F4F-394FE902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6EFFC5-5B35-326E-D446-8FA6347EB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3720EA-3B3C-9ADE-AB86-196D709DE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8D8C0E-4C13-AEB5-B50F-EB3896A1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1DCB46-1673-5D62-CBE4-6A250870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7EB780-FCDF-2E8C-C2BE-E00E37CE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D758B7-48FA-FEFE-942A-377712D1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FC830C-9E5C-13C1-1A2A-447C7EDA5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4AFC5D-8D20-4603-4118-5CE32D38A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4252F-BFBB-4051-B474-D2B4F540FCFE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A4F64C-366F-E806-9F8B-BEB57BCE0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15B1E3-59BA-2C25-8213-461E14350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2E8AB-28D7-4038-9DEE-C399A269B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6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E718C-0417-3EF3-A019-EEE0579E7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5" y="1915407"/>
            <a:ext cx="10744202" cy="2638413"/>
          </a:xfrm>
        </p:spPr>
        <p:txBody>
          <a:bodyPr>
            <a:noAutofit/>
          </a:bodyPr>
          <a:lstStyle/>
          <a:p>
            <a:r>
              <a:rPr lang="en-US" altLang="zh-TW" sz="5400" dirty="0"/>
              <a:t>Masked Generative Distillation</a:t>
            </a:r>
            <a:b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ECCV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C6EBF5-3EC0-CE96-1EDC-3B173C13B3CF}"/>
              </a:ext>
            </a:extLst>
          </p:cNvPr>
          <p:cNvSpPr txBox="1"/>
          <p:nvPr/>
        </p:nvSpPr>
        <p:spPr>
          <a:xfrm>
            <a:off x="4040245" y="4877853"/>
            <a:ext cx="4111501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altLang="zh-TW" sz="2000" dirty="0"/>
              <a:t>Zhendong Yang</a:t>
            </a:r>
          </a:p>
          <a:p>
            <a:pPr algn="ctr"/>
            <a:r>
              <a:rPr lang="en-US" altLang="zh-TW" sz="2000" dirty="0"/>
              <a:t>Zhe Li</a:t>
            </a:r>
          </a:p>
          <a:p>
            <a:pPr algn="ctr"/>
            <a:r>
              <a:rPr lang="en-US" altLang="zh-TW" sz="2000" dirty="0" err="1"/>
              <a:t>Mingqi</a:t>
            </a:r>
            <a:r>
              <a:rPr lang="en-US" altLang="zh-TW" sz="2000" dirty="0"/>
              <a:t> Shao</a:t>
            </a:r>
          </a:p>
          <a:p>
            <a:pPr algn="ctr"/>
            <a:r>
              <a:rPr lang="en-US" altLang="zh-TW" sz="2000" dirty="0"/>
              <a:t>Dachuan Shi</a:t>
            </a:r>
          </a:p>
          <a:p>
            <a:pPr algn="ctr"/>
            <a:r>
              <a:rPr lang="en-US" altLang="zh-TW" sz="2000" dirty="0" err="1"/>
              <a:t>Zehuan</a:t>
            </a:r>
            <a:r>
              <a:rPr lang="en-US" altLang="zh-TW" sz="2000" dirty="0"/>
              <a:t> Yuan</a:t>
            </a:r>
          </a:p>
          <a:p>
            <a:pPr algn="ctr"/>
            <a:r>
              <a:rPr lang="en-US" altLang="zh-TW" sz="2000" dirty="0"/>
              <a:t>Chun Yuan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8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AD07-94D9-0D4F-9664-FF0B30B8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0CB04-60BF-DE6B-8726-5665845C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082F3-9D51-D846-1B13-EA659DBF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5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842D-7690-5FAE-E7FF-7E18E914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B0AAB-A236-9715-7279-B17224C7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Illustration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8A6FFDCE-72AE-680F-F0C1-2E234EF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632" y="1690688"/>
            <a:ext cx="6518735" cy="48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4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EF5C-2115-2DE0-3032-A2E9C03D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3CAF8D-8B7E-2344-2808-29CCC3AA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with Masked 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7938C74-4E71-05FD-4A71-4339B7E39D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∈[1, 2, 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 map of teacher and student, respectively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first set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 mask to cover the student’s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is a random number in (0, 1) 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are the row and column index of the feature map, respectively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is a hyper-parameter denoting the masked ratio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7938C74-4E71-05FD-4A71-4339B7E39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 r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EB34FF3-6676-FC0A-9AD8-E2245E2BA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74" y="3544094"/>
            <a:ext cx="30099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AA133-CA78-7BD7-C6D3-FC52C9FA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C4BE4-617E-8386-9B15-769903CB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with Masked 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E0E16B0-A4DC-DF59-A017-FCD1A6967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use the corresponding mask to cover the student’s feature map and try to generate teacher’s feature maps with remaining pixels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	denotes the projector layer including two convolution layer and one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is the adaption layer to align student’s feature with teacher’s feature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represents the first convolution layer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represents the second convolution layer</a:t>
                </a:r>
              </a:p>
              <a:p>
                <a:pPr marL="0" indent="0">
                  <a:buNone/>
                </a:pP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paper,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is 1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convolution layers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are 3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convolution layers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E0E16B0-A4DC-DF59-A017-FCD1A6967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752" t="-1695" b="-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A8DEB8F-ECA9-CDC0-3B86-AA23640C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7" y="2643188"/>
            <a:ext cx="2943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69E2C1-2DB6-4F44-8FD6-D5250B2B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1" y="3128963"/>
            <a:ext cx="3686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261CDE-D724-67BD-0955-003F19E4F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81" y="3573399"/>
            <a:ext cx="1809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6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D0D6-2B21-426A-0C6D-84D9F448E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C28F3-C5D1-ECCA-D340-738D50AE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with Masked 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E05B8D-F0B9-E7EE-47FA-4979512FB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we calculate the distillation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MGD as follow 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E05B8D-F0B9-E7EE-47FA-4979512F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752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C5B9EA2-4C50-432F-0EC2-58BBC0C4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264664"/>
            <a:ext cx="74104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6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2CD03-7EB8-8055-3AAE-8CD4A26B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003A3-133F-8998-59F9-AF7944CD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Loss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C39378-7005-7EDB-C8DE-FAE84F1E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train all the models with total loss as follow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93AF02-DAC0-B375-F1F3-29BF1EDD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7" y="2257235"/>
            <a:ext cx="30956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一張含有 文字, 螢幕擷取畫面, 字型, 白色 的圖片&#10;&#10;AI 產生的內容可能不正確。">
            <a:extLst>
              <a:ext uri="{FF2B5EF4-FFF2-40B4-BE49-F238E27FC236}">
                <a16:creationId xmlns:a16="http://schemas.microsoft.com/office/drawing/2014/main" id="{F9856B08-AD07-1A1E-DD20-AFB26A3A8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43" y="2991957"/>
            <a:ext cx="9278112" cy="26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1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BB6E-D033-49EA-D50D-3E8FEFCA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57CB9-C795-BADA-20EC-D4DEE71F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6C24D4-6688-4918-5B82-84C0344F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1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4C3A5-5EBA-FE8F-DAA1-8D6CF33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BADAF-6968-0947-3D59-FAF0CAC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432DE2-2BE5-A3F5-F275-CBCEB67726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4888" cy="557492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ResNet-34 and ResNet-50 as teacher model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ResNet-18 and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MobileNet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V1 [19] as student models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ImageNet [11] as dataset. 1.2 million images for training and 50k images for testing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 as the metric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distillation loss on the last feature map from the backbone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=7×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classification experiments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all the models for 100 epochs with SGD optimizer with momentum 0.9 and weight decay 1e-4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the learning rate to 0.1 and decay it for every 30 epochs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Runs on 8 GPUs</a:t>
                </a:r>
              </a:p>
              <a:p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432DE2-2BE5-A3F5-F275-CBCEB67726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4888" cy="5574920"/>
              </a:xfrm>
              <a:blipFill>
                <a:blip r:embed="rId2"/>
                <a:stretch>
                  <a:fillRect l="-782" t="-1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227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BE67-6447-9C95-A5A8-68B236AC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DDA55-D2F9-0D75-5319-C33162F6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EAE27D8-4E29-3285-ABB6-FA26866B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629" y="1535957"/>
            <a:ext cx="8410741" cy="4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67B63-FEC9-520F-B046-9F22AB0D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44C95-752C-5143-34CD-210CDFF7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Object Detection and Instance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8B2791-91E3-0B54-D0ED-FAC4559FD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1603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COCO2017 [22] as dataset. 120k train images for training and 5k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images for testing</a:t>
                </a:r>
              </a:p>
              <a:p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metric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distillation loss on all the feature maps from the neck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=2×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=0.65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one-stage models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=5×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=0.45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two-stage models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all the models for 24 epochs with SGD optimizer with momentum 0.9 and weight decay 1e-4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inheriting strategy, which initializes the student with the teacher’s neck and head parameters to train the student when they have the same head structure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8B2791-91E3-0B54-D0ED-FAC4559FD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160392"/>
              </a:xfrm>
              <a:blipFill>
                <a:blip r:embed="rId2"/>
                <a:stretch>
                  <a:fillRect l="-752" t="-16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3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A0B5D-9626-CC34-C8DF-2A28E1DE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E947E7-ADD9-4CF3-1105-6CEE4CA2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2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41A2-8C6E-078E-30C5-5C00599C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B218D0-43D3-BA6E-8747-65D912FB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Object Detection and Instance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B8E79C72-32B5-D7F1-78F2-1179386F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" y="1690688"/>
            <a:ext cx="6059425" cy="4048379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150EBE4-E323-4E8C-543B-50D27EA7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01" y="3312261"/>
            <a:ext cx="6504199" cy="24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E4175-1DEB-1501-8F5A-9D8FD155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AF544-8AC3-B086-154B-D3EDD30E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Semantic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16EF7AA-3429-2EB5-E04E-6BFB9FE7E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CityScapes [22] as dataset. </a:t>
                </a:r>
              </a:p>
              <a:p>
                <a:pPr lvl="1">
                  <a:buFont typeface="PMingLiU" panose="02020500000000000000" pitchFamily="18" charset="-120"/>
                  <a:buChar char="。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Contains 5000 high-quality images (2975, 500, 1525) for train, </a:t>
                </a: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test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Intersection-over-Union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mIoU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as the metric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distillation loss on the last feature map from the backbone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=2×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=0.75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experiments 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all the models with SGD optimizer with momentum 0.9 and weight decay 5e-4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Teacher model train for 80k iterations with 512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1024 input size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Student model train for 40k iterations with 512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1024 input size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Runs on 8 GPUs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16EF7AA-3429-2EB5-E04E-6BFB9FE7E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  <a:blipFill>
                <a:blip r:embed="rId2"/>
                <a:stretch>
                  <a:fillRect l="-752" t="-1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58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78FC-F8C5-A9A3-1BBE-25268141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22179-8B12-460C-04D1-DA5EAE24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Semantic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689D851E-8EFA-88E2-C9E5-69AADA9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40" y="1690688"/>
            <a:ext cx="8602319" cy="50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654E-439C-B2A3-DDA7-2FE67BE0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4B564-24CA-D88C-BD26-72AB068B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83988E-E30F-F6A4-BD0F-E50B6403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6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75D-37C7-F0D3-9650-DEC90AF4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38FE9-16DF-EFB7-3B7B-7A5E2974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MGD V.S. mimicking the teacher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A4E61-0C62-B77F-9F85-CEDCEB07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62368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this by using the student to teach itself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train ResNet-18 as a teacher and the baseline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train ResNet-18 to distill itself with MGD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comparison, train ResNet-18 to distill itself by forcing the student to mimic the teacher directly</a:t>
            </a:r>
          </a:p>
        </p:txBody>
      </p:sp>
    </p:spTree>
    <p:extLst>
      <p:ext uri="{BB962C8B-B14F-4D97-AF65-F5344CB8AC3E}">
        <p14:creationId xmlns:p14="http://schemas.microsoft.com/office/powerpoint/2010/main" val="158990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F363-DFA6-90DD-E4CD-F81CAD12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82F65-A87A-C43E-B96E-4074F963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MGD V.S. mimicking the teacher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文字, 螢幕擷取畫面, 字型, 收據 的圖片&#10;&#10;AI 產生的內容可能不正確。">
            <a:extLst>
              <a:ext uri="{FF2B5EF4-FFF2-40B4-BE49-F238E27FC236}">
                <a16:creationId xmlns:a16="http://schemas.microsoft.com/office/drawing/2014/main" id="{6D080646-AD33-3FED-15B2-A16687D8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02221"/>
            <a:ext cx="6096000" cy="1626779"/>
          </a:xfrm>
          <a:prstGeom prst="rect">
            <a:avLst/>
          </a:prstGeom>
        </p:spPr>
      </p:pic>
      <p:pic>
        <p:nvPicPr>
          <p:cNvPr id="9" name="圖片 8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2BE17B89-78B1-A247-1747-BE7FBD63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088" y="2730005"/>
            <a:ext cx="6888480" cy="37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B3D7-3ECC-8A29-FCFC-74A52217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CFB464-1895-11AD-4AE6-DC8A4DB6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random channels V.S. spatial pixels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915A150-39E8-2CBC-34BF-221F9BC7F0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image classification, models usually utilize a pooling layer to reduce the spatial dimension of the feature map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Pooling layer makes the model more sensitive to the channels than spatial pixels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try to apply MGD by masking random channels instead of spatial pixels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cs typeface="Times New Roman" panose="02020603050405020304" pitchFamily="18" charset="0"/>
                  </a:rPr>
                  <a:t>Masked ratio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=0.15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=7×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915A150-39E8-2CBC-34BF-221F9BC7F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  <a:blipFill>
                <a:blip r:embed="rId2"/>
                <a:stretch>
                  <a:fillRect l="-752" t="-1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文字, 收據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87AC970B-2ECD-5BFF-DF6D-97EEDC38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4637468"/>
            <a:ext cx="7363853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2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DF3B7-B580-3A93-9F86-BBEB2465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27964-7AD8-CDC2-6886-C0FAD3B1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Distillation with different teachers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63B40-8EE2-C994-D4BF-D1361966A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62368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et al.[5] show the teacher with higher accuracy may not be the better teacher for knowledge distillation on image classification (Conclusion based on logit-based KD)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study this conclusion by using different kinds of teachers to distill the same student ResNet-18</a:t>
            </a:r>
          </a:p>
        </p:txBody>
      </p:sp>
      <p:pic>
        <p:nvPicPr>
          <p:cNvPr id="6" name="圖片 5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D0F1269C-DC48-9D58-BFD6-02D7BA04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196" y="3111927"/>
            <a:ext cx="6049808" cy="37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6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F98C-C881-DDF5-E1A5-B38428B8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49302-500C-564E-50E6-BE6258E3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generative block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5A87E-BAAA-1DA6-B8A4-794CF680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62368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explore the effects of the generative block with different compositions</a:t>
            </a:r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D6E7701-94CE-011E-CBFF-E891D338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12" y="3038166"/>
            <a:ext cx="9180576" cy="31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8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873CE-236D-8359-C338-F6AF0B5C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FD837-1961-F50E-BCC3-459B853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of hyper-parameters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B71A41-38B2-4C4E-7856-8A8A839FA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paper, we use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mask ratio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the sensitivity study of the hyper-parameters by using ResNet-34 to distill 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ResNet-18 on ImageNet dataset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B71A41-38B2-4C4E-7856-8A8A839FA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623688"/>
              </a:xfrm>
              <a:blipFill>
                <a:blip r:embed="rId3"/>
                <a:stretch>
                  <a:fillRect l="-752" t="-1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F03902F2-F46F-9F9F-1ADE-4EFDD39D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8" y="3234758"/>
            <a:ext cx="7705344" cy="33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F5D3-3449-A545-75D8-ECE3FD71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95EF3-32F1-9AA9-EECB-C9B34AB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FBA1F1-9E77-C541-E325-82C208DA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 methods designed for a specific task are often unavailable for others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KD works for classification have failed on dense prediction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螢幕擷取畫面 的圖片&#10;&#10;AI 產生的內容可能不正確。">
            <a:extLst>
              <a:ext uri="{FF2B5EF4-FFF2-40B4-BE49-F238E27FC236}">
                <a16:creationId xmlns:a16="http://schemas.microsoft.com/office/drawing/2014/main" id="{A4BD7384-CCCF-E042-BF27-88978C58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54" y="2854133"/>
            <a:ext cx="5081691" cy="36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7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9CB9-63EF-3FB9-6026-B2C05623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9AC84-4803-5CCB-F01A-A94E6174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F12BB-7EEC-3A5A-D941-9A4AD408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7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A5C0-ED39-F405-B3DB-446C5CF8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97949-63E2-8206-43E9-F9A9186F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D91374-A5FA-2F3A-1FD4-C1D8E1B9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new way for knowledge distillation, which forces the student to generate the teacher’s feature with its masked feature instead of mimicking it directly.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way, we propose Masked Generative Distillation (MGD), which is a simple and efficient feature-based KD 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students can obtain stronger representation power with MGD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MGD is based on the feature map, so it can easily be applied to various tasks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6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9E1D-3D36-563F-1DCB-45502A48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397FC7-DFF4-B37D-E57C-E0F2FAC0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字型, 螢幕擷取畫面, 紙張 的圖片&#10;&#10;AI 產生的內容可能不正確。">
            <a:extLst>
              <a:ext uri="{FF2B5EF4-FFF2-40B4-BE49-F238E27FC236}">
                <a16:creationId xmlns:a16="http://schemas.microsoft.com/office/drawing/2014/main" id="{CFE7F954-6B06-D616-5DCD-61DDBA92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6" y="1509271"/>
            <a:ext cx="5347890" cy="4802187"/>
          </a:xfrm>
          <a:prstGeom prst="rect">
            <a:avLst/>
          </a:prstGeom>
        </p:spPr>
      </p:pic>
      <p:pic>
        <p:nvPicPr>
          <p:cNvPr id="6" name="圖片 5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F5A2B680-DDC8-10FC-FEDB-B49B4D49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66" y="1509271"/>
            <a:ext cx="5281934" cy="3231073"/>
          </a:xfrm>
          <a:prstGeom prst="rect">
            <a:avLst/>
          </a:prstGeom>
        </p:spPr>
      </p:pic>
      <p:pic>
        <p:nvPicPr>
          <p:cNvPr id="10" name="圖片 9" descr="一張含有 文字, 字型, 白色, 文件 的圖片&#10;&#10;AI 產生的內容可能不正確。">
            <a:extLst>
              <a:ext uri="{FF2B5EF4-FFF2-40B4-BE49-F238E27FC236}">
                <a16:creationId xmlns:a16="http://schemas.microsoft.com/office/drawing/2014/main" id="{5003255C-55DF-4255-3D16-33FCBB6D1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66" y="4740344"/>
            <a:ext cx="5444828" cy="13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4DD23-B226-AE21-283A-C35D26A4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C1BE5-2EC1-3586-771F-17439A4E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, 黑與白, 字型, 紙張 的圖片&#10;&#10;AI 產生的內容可能不正確。">
            <a:extLst>
              <a:ext uri="{FF2B5EF4-FFF2-40B4-BE49-F238E27FC236}">
                <a16:creationId xmlns:a16="http://schemas.microsoft.com/office/drawing/2014/main" id="{5459CD94-EBF3-E5D8-9D30-D939FC1B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4" y="1690688"/>
            <a:ext cx="5436059" cy="4700651"/>
          </a:xfrm>
          <a:prstGeom prst="rect">
            <a:avLst/>
          </a:prstGeom>
        </p:spPr>
      </p:pic>
      <p:pic>
        <p:nvPicPr>
          <p:cNvPr id="8" name="圖片 7" descr="一張含有 文字, 字型, 黑與白, 螢幕擷取畫面 的圖片&#10;&#10;AI 產生的內容可能不正確。">
            <a:extLst>
              <a:ext uri="{FF2B5EF4-FFF2-40B4-BE49-F238E27FC236}">
                <a16:creationId xmlns:a16="http://schemas.microsoft.com/office/drawing/2014/main" id="{1D3745B3-9998-86D9-A217-E3E0FC1E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59" y="1690688"/>
            <a:ext cx="5560749" cy="2460055"/>
          </a:xfrm>
          <a:prstGeom prst="rect">
            <a:avLst/>
          </a:prstGeom>
        </p:spPr>
      </p:pic>
      <p:pic>
        <p:nvPicPr>
          <p:cNvPr id="11" name="圖片 10" descr="一張含有 文字, 螢幕擷取畫面, 字型, 黑與白 的圖片&#10;&#10;AI 產生的內容可能不正確。">
            <a:extLst>
              <a:ext uri="{FF2B5EF4-FFF2-40B4-BE49-F238E27FC236}">
                <a16:creationId xmlns:a16="http://schemas.microsoft.com/office/drawing/2014/main" id="{3036FBA1-F279-F938-7EB7-3543C4F0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43" y="4175127"/>
            <a:ext cx="5259373" cy="24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81256-6777-E42E-C0DA-187ED83F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E5CF7-226F-AE4C-6F29-D5ECCBD5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5BF34-701F-7A72-4C88-784BC02B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3112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Mimicking the feature layer outputs of teacher is unnecessary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layers often come from deep network with high-order semantic information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pixels already contain the information of adjacent pixels to a certain extent</a:t>
            </a:r>
          </a:p>
        </p:txBody>
      </p:sp>
      <p:pic>
        <p:nvPicPr>
          <p:cNvPr id="5" name="圖片 4" descr="一張含有 文字, 螢幕擷取畫面, 設計, 圖表 的圖片&#10;&#10;AI 產生的內容可能不正確。">
            <a:extLst>
              <a:ext uri="{FF2B5EF4-FFF2-40B4-BE49-F238E27FC236}">
                <a16:creationId xmlns:a16="http://schemas.microsoft.com/office/drawing/2014/main" id="{86CF8DB2-4F45-7BC6-FFBD-7D1D847A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40" y="3188706"/>
            <a:ext cx="5480519" cy="35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3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CA17-9322-27FD-0B8A-7626CEC19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97083-FD77-9F99-8D9F-A33619D2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C9E55-EF8D-8854-3330-BE2F4392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3112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Masked Generative Distillation (MGD)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random pixels of the students feature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teacher’s full feature with the masked feature through a simple block </a:t>
            </a:r>
          </a:p>
        </p:txBody>
      </p:sp>
      <p:pic>
        <p:nvPicPr>
          <p:cNvPr id="8" name="圖片 7" descr="一張含有 文字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073AA3B6-9902-1371-779E-A87B7943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70" y="3306787"/>
            <a:ext cx="7511660" cy="31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7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61BC-E1CA-EF63-53B9-E7A3725A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8D474-5F2A-7138-2A8A-3736AC33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60F8D-2129-D4E2-C9AD-1B2B39EE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4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B2D4-26BC-F64C-6E41-B6A0693F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46FD3-698E-49CA-BEE1-24D86E58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FD89DE-5CE8-FC4B-2448-C0D3B4844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5848" cy="503237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proposed by Hinton et al. [18], student is supervised by the ground truth and the soften labels from teacher’s last linear layer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[36] summaries the values across the channel dimension and transfers the attention knowledge to student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 [17] proposes margin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designs a new function to measure the distance for KD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CRD [30] utilizes contrastive learning to transfer the knowledge to student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 [4] builds a review mechanism and utilizes multi-level information for KD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SRRL [33] utilizes teacher’s classifier to train student’s penultimate layer feature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WSLD [40] proposes the weighted soft labels for distillation from a perspective of bias-variance trade-off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7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77A6-F2B2-A9EC-F105-7E42B977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98B62-C4A0-08D7-E43A-A2CBF11E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Object 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922A8-97F6-0A9C-A2B0-E89FAD420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68456" cy="503237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al.[1] first calculate the distillation loss on the detector’s neck and head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FGFI [31] utilizes the fine-grained mask to distill the regions near objects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Defeat [13] points out that information from foreground and background are both important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 [10] chooses the areas where student and teacher perform differently for KD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FKD [37] uses the sum of teacher’s and student’s attention to make student focus on changeable areas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FGD [35] proposes focal distillation to force student to learn teacher’s crucial part and global distillation which compensates for missing global information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4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503BB-FC82-7137-B1AA-CF1153F1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E886E-1769-B929-AB72-7F63B2EF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Semantic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59F581-59C9-3933-CE4C-1857E3441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83240" cy="503237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al.[23] propose pair-wise and holistic distillation, enforcing pair-wise and high-order consistency between the outputs of student and teacher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et al.[16] reinterpret the output from the teacher network to a re-represented latent domain and capture long-term dependencies from teacher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CWD [29] minimizes KL divergence between the probability map which is calculated by normalizing the activation map of each channel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69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1645</Words>
  <Application>Microsoft Office PowerPoint</Application>
  <PresentationFormat>寬螢幕</PresentationFormat>
  <Paragraphs>203</Paragraphs>
  <Slides>33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PMingLiU</vt:lpstr>
      <vt:lpstr>Aptos</vt:lpstr>
      <vt:lpstr>Aptos Display</vt:lpstr>
      <vt:lpstr>Arial</vt:lpstr>
      <vt:lpstr>Cambria Math</vt:lpstr>
      <vt:lpstr>Times New Roman</vt:lpstr>
      <vt:lpstr>Office 佈景主題</vt:lpstr>
      <vt:lpstr>Masked Generative Distillation  ECCV 2022</vt:lpstr>
      <vt:lpstr>Outline</vt:lpstr>
      <vt:lpstr>Background</vt:lpstr>
      <vt:lpstr>Idea</vt:lpstr>
      <vt:lpstr>Introduction</vt:lpstr>
      <vt:lpstr>Outline</vt:lpstr>
      <vt:lpstr>KD for Classification</vt:lpstr>
      <vt:lpstr>KD for Object Detection</vt:lpstr>
      <vt:lpstr>KD for Semantic Segmentation</vt:lpstr>
      <vt:lpstr>Outline</vt:lpstr>
      <vt:lpstr>Structure Illustration</vt:lpstr>
      <vt:lpstr>Generation with Masked Feature</vt:lpstr>
      <vt:lpstr>Generation with Masked Feature</vt:lpstr>
      <vt:lpstr>Generation with Masked Feature</vt:lpstr>
      <vt:lpstr>Overall Loss</vt:lpstr>
      <vt:lpstr>Outline</vt:lpstr>
      <vt:lpstr>Classification</vt:lpstr>
      <vt:lpstr>Classification</vt:lpstr>
      <vt:lpstr>Object Detection and Instance Segmentation</vt:lpstr>
      <vt:lpstr>Object Detection and Instance Segmentation</vt:lpstr>
      <vt:lpstr>Semantic Segmentation</vt:lpstr>
      <vt:lpstr>Semantic Segmentation</vt:lpstr>
      <vt:lpstr>Outline</vt:lpstr>
      <vt:lpstr>MGD V.S. mimicking the teacher</vt:lpstr>
      <vt:lpstr>MGD V.S. mimicking the teacher</vt:lpstr>
      <vt:lpstr>Masking random channels V.S. spatial pixels</vt:lpstr>
      <vt:lpstr>Distillation with different teachers</vt:lpstr>
      <vt:lpstr>Different generative block</vt:lpstr>
      <vt:lpstr>Sensitive of hyper-parameters</vt:lpstr>
      <vt:lpstr>Outline</vt:lpstr>
      <vt:lpstr>Conclusion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林家逸</dc:creator>
  <cp:lastModifiedBy>林家逸</cp:lastModifiedBy>
  <cp:revision>11</cp:revision>
  <dcterms:created xsi:type="dcterms:W3CDTF">2025-12-16T15:31:54Z</dcterms:created>
  <dcterms:modified xsi:type="dcterms:W3CDTF">2025-12-16T19:43:29Z</dcterms:modified>
</cp:coreProperties>
</file>